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3" r:id="rId1"/>
  </p:sldMasterIdLst>
  <p:notesMasterIdLst>
    <p:notesMasterId r:id="rId26"/>
  </p:notesMasterIdLst>
  <p:sldIdLst>
    <p:sldId id="256" r:id="rId2"/>
    <p:sldId id="358" r:id="rId3"/>
    <p:sldId id="346" r:id="rId4"/>
    <p:sldId id="348" r:id="rId5"/>
    <p:sldId id="349" r:id="rId6"/>
    <p:sldId id="350" r:id="rId7"/>
    <p:sldId id="351" r:id="rId8"/>
    <p:sldId id="303" r:id="rId9"/>
    <p:sldId id="356" r:id="rId10"/>
    <p:sldId id="357" r:id="rId11"/>
    <p:sldId id="363" r:id="rId12"/>
    <p:sldId id="364" r:id="rId13"/>
    <p:sldId id="355" r:id="rId14"/>
    <p:sldId id="365" r:id="rId15"/>
    <p:sldId id="354" r:id="rId16"/>
    <p:sldId id="366" r:id="rId17"/>
    <p:sldId id="352" r:id="rId18"/>
    <p:sldId id="353" r:id="rId19"/>
    <p:sldId id="362" r:id="rId20"/>
    <p:sldId id="361" r:id="rId21"/>
    <p:sldId id="367" r:id="rId22"/>
    <p:sldId id="368" r:id="rId23"/>
    <p:sldId id="324" r:id="rId24"/>
    <p:sldId id="360" r:id="rId25"/>
  </p:sldIdLst>
  <p:sldSz cx="9144000" cy="6858000" type="screen4x3"/>
  <p:notesSz cx="6858000" cy="9144000"/>
  <p:defaultTextStyle>
    <a:defPPr>
      <a:defRPr lang="en-US"/>
    </a:defPPr>
    <a:lvl1pPr algn="ctr" rtl="0" fontAlgn="base">
      <a:spcBef>
        <a:spcPct val="0"/>
      </a:spcBef>
      <a:spcAft>
        <a:spcPct val="0"/>
      </a:spcAft>
      <a:defRPr kern="1200">
        <a:solidFill>
          <a:schemeClr val="tx1"/>
        </a:solidFill>
        <a:latin typeface="Arial" pitchFamily="34" charset="0"/>
        <a:ea typeface="+mn-ea"/>
        <a:cs typeface="+mn-cs"/>
      </a:defRPr>
    </a:lvl1pPr>
    <a:lvl2pPr marL="457200" algn="ctr" rtl="0" fontAlgn="base">
      <a:spcBef>
        <a:spcPct val="0"/>
      </a:spcBef>
      <a:spcAft>
        <a:spcPct val="0"/>
      </a:spcAft>
      <a:defRPr kern="1200">
        <a:solidFill>
          <a:schemeClr val="tx1"/>
        </a:solidFill>
        <a:latin typeface="Arial" pitchFamily="34" charset="0"/>
        <a:ea typeface="+mn-ea"/>
        <a:cs typeface="+mn-cs"/>
      </a:defRPr>
    </a:lvl2pPr>
    <a:lvl3pPr marL="914400" algn="ctr" rtl="0" fontAlgn="base">
      <a:spcBef>
        <a:spcPct val="0"/>
      </a:spcBef>
      <a:spcAft>
        <a:spcPct val="0"/>
      </a:spcAft>
      <a:defRPr kern="1200">
        <a:solidFill>
          <a:schemeClr val="tx1"/>
        </a:solidFill>
        <a:latin typeface="Arial" pitchFamily="34" charset="0"/>
        <a:ea typeface="+mn-ea"/>
        <a:cs typeface="+mn-cs"/>
      </a:defRPr>
    </a:lvl3pPr>
    <a:lvl4pPr marL="1371600" algn="ctr" rtl="0" fontAlgn="base">
      <a:spcBef>
        <a:spcPct val="0"/>
      </a:spcBef>
      <a:spcAft>
        <a:spcPct val="0"/>
      </a:spcAft>
      <a:defRPr kern="1200">
        <a:solidFill>
          <a:schemeClr val="tx1"/>
        </a:solidFill>
        <a:latin typeface="Arial" pitchFamily="34" charset="0"/>
        <a:ea typeface="+mn-ea"/>
        <a:cs typeface="+mn-cs"/>
      </a:defRPr>
    </a:lvl4pPr>
    <a:lvl5pPr marL="1828800" algn="ctr"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57" autoAdjust="0"/>
    <p:restoredTop sz="94670" autoAdjust="0"/>
  </p:normalViewPr>
  <p:slideViewPr>
    <p:cSldViewPr snapToGrid="0">
      <p:cViewPr varScale="1">
        <p:scale>
          <a:sx n="106" d="100"/>
          <a:sy n="106" d="100"/>
        </p:scale>
        <p:origin x="1740"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p:cViewPr varScale="1">
        <p:scale>
          <a:sx n="60" d="100"/>
          <a:sy n="60" d="100"/>
        </p:scale>
        <p:origin x="-1722"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077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smtClean="0">
                <a:latin typeface="Arial" charset="0"/>
              </a:defRPr>
            </a:lvl1pPr>
          </a:lstStyle>
          <a:p>
            <a:pPr>
              <a:defRPr/>
            </a:pPr>
            <a:endParaRPr lang="en-US" altLang="en-US"/>
          </a:p>
        </p:txBody>
      </p:sp>
      <p:sp>
        <p:nvSpPr>
          <p:cNvPr id="160771"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atin typeface="Arial" charset="0"/>
              </a:defRPr>
            </a:lvl1pPr>
          </a:lstStyle>
          <a:p>
            <a:pPr>
              <a:defRPr/>
            </a:pPr>
            <a:endParaRPr lang="en-US" alt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60773"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160774"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smtClean="0">
                <a:latin typeface="Arial" charset="0"/>
              </a:defRPr>
            </a:lvl1pPr>
          </a:lstStyle>
          <a:p>
            <a:pPr>
              <a:defRPr/>
            </a:pPr>
            <a:endParaRPr lang="en-US" altLang="en-US"/>
          </a:p>
        </p:txBody>
      </p:sp>
      <p:sp>
        <p:nvSpPr>
          <p:cNvPr id="160775"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atin typeface="Arial" charset="0"/>
              </a:defRPr>
            </a:lvl1pPr>
          </a:lstStyle>
          <a:p>
            <a:pPr>
              <a:defRPr/>
            </a:pPr>
            <a:fld id="{19D74E54-AEAF-44B3-8BCA-585874049504}" type="slidenum">
              <a:rPr lang="en-US" altLang="en-US"/>
              <a:pPr>
                <a:defRPr/>
              </a:pPr>
              <a:t>‹#›</a:t>
            </a:fld>
            <a:endParaRPr lang="en-US" altLang="en-US"/>
          </a:p>
        </p:txBody>
      </p:sp>
    </p:spTree>
    <p:extLst>
      <p:ext uri="{BB962C8B-B14F-4D97-AF65-F5344CB8AC3E}">
        <p14:creationId xmlns:p14="http://schemas.microsoft.com/office/powerpoint/2010/main" val="115710751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green.kingcounty.gov/lake-buoy/"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eaLnBrk="1" hangingPunct="1"/>
            <a:fld id="{2C7C9896-8243-4274-8EB4-7AFD737BCA86}" type="slidenum">
              <a:rPr lang="en-US" altLang="en-US"/>
              <a:pPr eaLnBrk="1" hangingPunct="1"/>
              <a:t>1</a:t>
            </a:fld>
            <a:endParaRPr lang="en-US" altLang="en-US"/>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p:spPr>
        <p:txBody>
          <a:bodyPr/>
          <a:lstStyle/>
          <a:p>
            <a:pPr eaLnBrk="1" hangingPunct="1">
              <a:lnSpc>
                <a:spcPct val="90000"/>
              </a:lnSpc>
            </a:pPr>
            <a:r>
              <a:rPr lang="en-US" altLang="en-US" b="1" smtClean="0">
                <a:latin typeface="Arial" pitchFamily="34" charset="0"/>
              </a:rPr>
              <a:t>Abstract</a:t>
            </a:r>
            <a:endParaRPr lang="en-US" altLang="en-US" smtClean="0">
              <a:latin typeface="Arial" pitchFamily="34" charset="0"/>
            </a:endParaRPr>
          </a:p>
          <a:p>
            <a:pPr eaLnBrk="1" hangingPunct="1">
              <a:lnSpc>
                <a:spcPct val="90000"/>
              </a:lnSpc>
            </a:pPr>
            <a:r>
              <a:rPr lang="en-US" altLang="en-US" smtClean="0">
                <a:latin typeface="Arial" pitchFamily="34" charset="0"/>
              </a:rPr>
              <a:t>A number of aquatic ecosystem responses to changing climate have been documented in Lake Washington (Seattle, Washington) and other lakes around the world. These responses could only have been detected and understood in the context of climate change as the result of consistent long-term monitoring of physical, chemical, and biological components of the ecosystem. Further understanding of the effects of changing climate will come from continued comprehensive routine monitoring – specifically more frequent sampling (daily to sub-daily).  In 2008 King County purchased 2 Endeco/YSI lake profiling systems, which are currently deployed on Lake Washington and Lake Sammamish.  The systems are solar powered and equipped with meteorological stations and are capable of conducting up to 6 profiles per day recording temperature, conductance, dissolved oxygen, pH, chlorophyll fluorescence, and turbidity every meter from the surface to the bottom of the lake.  A SQL database and web portal has been developed that provides public access to the data in near real-time (</a:t>
            </a:r>
            <a:r>
              <a:rPr lang="en-US" altLang="en-US" smtClean="0">
                <a:latin typeface="Arial" pitchFamily="34" charset="0"/>
                <a:hlinkClick r:id="rId3"/>
              </a:rPr>
              <a:t>http://green.kingcounty.gov/lake-buoy/</a:t>
            </a:r>
            <a:r>
              <a:rPr lang="en-US" altLang="en-US" smtClean="0">
                <a:latin typeface="Arial" pitchFamily="34" charset="0"/>
              </a:rPr>
              <a:t>).  Post-deployment calibration checks and automated range checking have been developed that also provide the public with information on the quality of data collected.  The sub-daily profiling data, in conjunction with other components of King County’s lake monitoring program, will improve our understanding the response of these lake ecosystems to climate change – for example links between earlier onset of stratification and the timing and magnitude of the spring phytoplankton bloom.</a:t>
            </a:r>
          </a:p>
        </p:txBody>
      </p:sp>
    </p:spTree>
    <p:extLst>
      <p:ext uri="{BB962C8B-B14F-4D97-AF65-F5344CB8AC3E}">
        <p14:creationId xmlns:p14="http://schemas.microsoft.com/office/powerpoint/2010/main" val="19791167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0E9E85C-B5DF-4B55-96E3-349AD0E0847D}" type="slidenum">
              <a:rPr lang="en-US" altLang="en-US"/>
              <a:pPr/>
              <a:t>3</a:t>
            </a:fld>
            <a:endParaRPr lang="en-US" altLang="en-US"/>
          </a:p>
        </p:txBody>
      </p:sp>
      <p:sp>
        <p:nvSpPr>
          <p:cNvPr id="166914" name="Rectangle 2"/>
          <p:cNvSpPr>
            <a:spLocks noGrp="1" noRot="1" noChangeAspect="1" noChangeArrowheads="1" noTextEdit="1"/>
          </p:cNvSpPr>
          <p:nvPr>
            <p:ph type="sldImg"/>
          </p:nvPr>
        </p:nvSpPr>
        <p:spPr>
          <a:ln/>
        </p:spPr>
      </p:sp>
      <p:sp>
        <p:nvSpPr>
          <p:cNvPr id="16691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5968381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24CB6D-CB12-4C53-847A-46C31F90FB49}" type="slidenum">
              <a:rPr lang="en-US" altLang="en-US"/>
              <a:pPr/>
              <a:t>4</a:t>
            </a:fld>
            <a:endParaRPr lang="en-US" altLang="en-US"/>
          </a:p>
        </p:txBody>
      </p:sp>
      <p:sp>
        <p:nvSpPr>
          <p:cNvPr id="167938" name="Rectangle 2"/>
          <p:cNvSpPr>
            <a:spLocks noGrp="1" noRot="1" noChangeAspect="1" noChangeArrowheads="1" noTextEdit="1"/>
          </p:cNvSpPr>
          <p:nvPr>
            <p:ph type="sldImg"/>
          </p:nvPr>
        </p:nvSpPr>
        <p:spPr>
          <a:ln/>
        </p:spPr>
      </p:sp>
      <p:sp>
        <p:nvSpPr>
          <p:cNvPr id="16793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1022256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AC539D8-4B53-45EC-B7A6-15C7FF760F19}" type="slidenum">
              <a:rPr lang="en-US" altLang="en-US"/>
              <a:pPr/>
              <a:t>5</a:t>
            </a:fld>
            <a:endParaRPr lang="en-US" altLang="en-US"/>
          </a:p>
        </p:txBody>
      </p:sp>
      <p:sp>
        <p:nvSpPr>
          <p:cNvPr id="168962" name="Rectangle 2"/>
          <p:cNvSpPr>
            <a:spLocks noGrp="1" noRot="1" noChangeAspect="1" noChangeArrowheads="1" noTextEdit="1"/>
          </p:cNvSpPr>
          <p:nvPr>
            <p:ph type="sldImg"/>
          </p:nvPr>
        </p:nvSpPr>
        <p:spPr>
          <a:ln/>
        </p:spPr>
      </p:sp>
      <p:sp>
        <p:nvSpPr>
          <p:cNvPr id="16896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530109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0F475A-CBC8-4C17-95E7-C7FD8D65572F}" type="slidenum">
              <a:rPr lang="en-US" altLang="en-US"/>
              <a:pPr/>
              <a:t>6</a:t>
            </a:fld>
            <a:endParaRPr lang="en-US" altLang="en-US"/>
          </a:p>
        </p:txBody>
      </p:sp>
      <p:sp>
        <p:nvSpPr>
          <p:cNvPr id="181250" name="Rectangle 2"/>
          <p:cNvSpPr>
            <a:spLocks noGrp="1" noRot="1" noChangeAspect="1" noChangeArrowheads="1" noTextEdit="1"/>
          </p:cNvSpPr>
          <p:nvPr>
            <p:ph type="sldImg"/>
          </p:nvPr>
        </p:nvSpPr>
        <p:spPr>
          <a:ln/>
        </p:spPr>
      </p:sp>
      <p:sp>
        <p:nvSpPr>
          <p:cNvPr id="18125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40128585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06C093-622C-4AEC-B423-05A52B84E48B}" type="slidenum">
              <a:rPr lang="en-US" altLang="en-US"/>
              <a:pPr/>
              <a:t>7</a:t>
            </a:fld>
            <a:endParaRPr lang="en-US" altLang="en-US"/>
          </a:p>
        </p:txBody>
      </p:sp>
      <p:sp>
        <p:nvSpPr>
          <p:cNvPr id="179202" name="Rectangle 2"/>
          <p:cNvSpPr>
            <a:spLocks noGrp="1" noRot="1" noChangeAspect="1" noChangeArrowheads="1" noTextEdit="1"/>
          </p:cNvSpPr>
          <p:nvPr>
            <p:ph type="sldImg"/>
          </p:nvPr>
        </p:nvSpPr>
        <p:spPr>
          <a:ln/>
        </p:spPr>
      </p:sp>
      <p:sp>
        <p:nvSpPr>
          <p:cNvPr id="17920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9004654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eaLnBrk="1" hangingPunct="1"/>
            <a:fld id="{93630927-210B-4CF9-98F8-E788F774899E}" type="slidenum">
              <a:rPr lang="en-US" altLang="en-US"/>
              <a:pPr eaLnBrk="1" hangingPunct="1"/>
              <a:t>8</a:t>
            </a:fld>
            <a:endParaRPr lang="en-US" altLang="en-US"/>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p:spPr>
        <p:txBody>
          <a:bodyPr/>
          <a:lstStyle/>
          <a:p>
            <a:pPr eaLnBrk="1" hangingPunct="1"/>
            <a:r>
              <a:rPr lang="en-US" altLang="en-US" smtClean="0">
                <a:latin typeface="Arial" pitchFamily="34" charset="0"/>
              </a:rPr>
              <a:t>Study area:  Show audience that lakes we are talking about are just east of Seattle.  A trip along I-90 heading east would cross Lake Washington and skirt the south end of Lake Sammamish.  </a:t>
            </a:r>
          </a:p>
          <a:p>
            <a:pPr eaLnBrk="1" hangingPunct="1"/>
            <a:endParaRPr lang="en-US" altLang="en-US" smtClean="0">
              <a:latin typeface="Arial" pitchFamily="34" charset="0"/>
            </a:endParaRPr>
          </a:p>
          <a:p>
            <a:pPr eaLnBrk="1" hangingPunct="1"/>
            <a:r>
              <a:rPr lang="en-US" altLang="en-US" smtClean="0">
                <a:latin typeface="Arial" pitchFamily="34" charset="0"/>
              </a:rPr>
              <a:t>Lake Washington is about 22 miles (35 km) long and has a maximum depth of ~214 ft (65.2 m)</a:t>
            </a:r>
          </a:p>
          <a:p>
            <a:pPr eaLnBrk="1" hangingPunct="1"/>
            <a:endParaRPr lang="en-US" altLang="en-US" smtClean="0">
              <a:latin typeface="Arial" pitchFamily="34" charset="0"/>
            </a:endParaRPr>
          </a:p>
          <a:p>
            <a:pPr eaLnBrk="1" hangingPunct="1"/>
            <a:r>
              <a:rPr lang="en-US" altLang="en-US" smtClean="0">
                <a:latin typeface="Arial" pitchFamily="34" charset="0"/>
              </a:rPr>
              <a:t>Lake Sammamish is about 8 mi (13 km) long and has a maximum depth of ~105 ft (32 m)</a:t>
            </a:r>
          </a:p>
          <a:p>
            <a:pPr eaLnBrk="1" hangingPunct="1"/>
            <a:endParaRPr lang="en-US" altLang="en-US" smtClean="0">
              <a:latin typeface="Arial" pitchFamily="34" charset="0"/>
            </a:endParaRPr>
          </a:p>
          <a:p>
            <a:pPr eaLnBrk="1" hangingPunct="1"/>
            <a:endParaRPr lang="en-US" altLang="en-US" smtClean="0">
              <a:latin typeface="Arial" pitchFamily="34" charset="0"/>
            </a:endParaRPr>
          </a:p>
        </p:txBody>
      </p:sp>
    </p:spTree>
    <p:extLst>
      <p:ext uri="{BB962C8B-B14F-4D97-AF65-F5344CB8AC3E}">
        <p14:creationId xmlns:p14="http://schemas.microsoft.com/office/powerpoint/2010/main" val="37703547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842CB72D-84CE-4FC7-B776-52062DC2AA7E}" type="slidenum">
              <a:rPr lang="en-US" altLang="en-US"/>
              <a:pPr>
                <a:defRPr/>
              </a:pPr>
              <a:t>‹#›</a:t>
            </a:fld>
            <a:endParaRPr lang="en-US" altLang="en-US"/>
          </a:p>
        </p:txBody>
      </p:sp>
    </p:spTree>
    <p:extLst>
      <p:ext uri="{BB962C8B-B14F-4D97-AF65-F5344CB8AC3E}">
        <p14:creationId xmlns:p14="http://schemas.microsoft.com/office/powerpoint/2010/main" val="2447845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ADA2D27D-3A82-4F82-B81D-600747D1F186}" type="slidenum">
              <a:rPr lang="en-US" altLang="en-US"/>
              <a:pPr>
                <a:defRPr/>
              </a:pPr>
              <a:t>‹#›</a:t>
            </a:fld>
            <a:endParaRPr lang="en-US" altLang="en-US"/>
          </a:p>
        </p:txBody>
      </p:sp>
    </p:spTree>
    <p:extLst>
      <p:ext uri="{BB962C8B-B14F-4D97-AF65-F5344CB8AC3E}">
        <p14:creationId xmlns:p14="http://schemas.microsoft.com/office/powerpoint/2010/main" val="35547199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2DD2E420-B45F-4AC9-BE3D-2BAFB2975F5D}" type="slidenum">
              <a:rPr lang="en-US" altLang="en-US"/>
              <a:pPr>
                <a:defRPr/>
              </a:pPr>
              <a:t>‹#›</a:t>
            </a:fld>
            <a:endParaRPr lang="en-US" altLang="en-US"/>
          </a:p>
        </p:txBody>
      </p:sp>
    </p:spTree>
    <p:extLst>
      <p:ext uri="{BB962C8B-B14F-4D97-AF65-F5344CB8AC3E}">
        <p14:creationId xmlns:p14="http://schemas.microsoft.com/office/powerpoint/2010/main" val="2527013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F6114679-B3B7-4E36-B9E8-9A33082F8590}" type="slidenum">
              <a:rPr lang="en-US" altLang="en-US"/>
              <a:pPr>
                <a:defRPr/>
              </a:pPr>
              <a:t>‹#›</a:t>
            </a:fld>
            <a:endParaRPr lang="en-US" altLang="en-US"/>
          </a:p>
        </p:txBody>
      </p:sp>
    </p:spTree>
    <p:extLst>
      <p:ext uri="{BB962C8B-B14F-4D97-AF65-F5344CB8AC3E}">
        <p14:creationId xmlns:p14="http://schemas.microsoft.com/office/powerpoint/2010/main" val="1395675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C1BCE516-A8AD-4D64-84E4-176BEC867376}" type="slidenum">
              <a:rPr lang="en-US" altLang="en-US"/>
              <a:pPr>
                <a:defRPr/>
              </a:pPr>
              <a:t>‹#›</a:t>
            </a:fld>
            <a:endParaRPr lang="en-US" altLang="en-US"/>
          </a:p>
        </p:txBody>
      </p:sp>
    </p:spTree>
    <p:extLst>
      <p:ext uri="{BB962C8B-B14F-4D97-AF65-F5344CB8AC3E}">
        <p14:creationId xmlns:p14="http://schemas.microsoft.com/office/powerpoint/2010/main" val="32366755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BC0948B1-D652-49F5-A74C-EE181FD33FAD}" type="slidenum">
              <a:rPr lang="en-US" altLang="en-US"/>
              <a:pPr>
                <a:defRPr/>
              </a:pPr>
              <a:t>‹#›</a:t>
            </a:fld>
            <a:endParaRPr lang="en-US" altLang="en-US"/>
          </a:p>
        </p:txBody>
      </p:sp>
    </p:spTree>
    <p:extLst>
      <p:ext uri="{BB962C8B-B14F-4D97-AF65-F5344CB8AC3E}">
        <p14:creationId xmlns:p14="http://schemas.microsoft.com/office/powerpoint/2010/main" val="22416241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8F3DE6E6-1BA8-45B3-AACF-63462BB16D5A}" type="slidenum">
              <a:rPr lang="en-US" altLang="en-US"/>
              <a:pPr>
                <a:defRPr/>
              </a:pPr>
              <a:t>‹#›</a:t>
            </a:fld>
            <a:endParaRPr lang="en-US" altLang="en-US"/>
          </a:p>
        </p:txBody>
      </p:sp>
    </p:spTree>
    <p:extLst>
      <p:ext uri="{BB962C8B-B14F-4D97-AF65-F5344CB8AC3E}">
        <p14:creationId xmlns:p14="http://schemas.microsoft.com/office/powerpoint/2010/main" val="26049172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1C010F79-5497-4082-A542-FAF5ACDD608B}" type="slidenum">
              <a:rPr lang="en-US" altLang="en-US"/>
              <a:pPr>
                <a:defRPr/>
              </a:pPr>
              <a:t>‹#›</a:t>
            </a:fld>
            <a:endParaRPr lang="en-US" altLang="en-US"/>
          </a:p>
        </p:txBody>
      </p:sp>
    </p:spTree>
    <p:extLst>
      <p:ext uri="{BB962C8B-B14F-4D97-AF65-F5344CB8AC3E}">
        <p14:creationId xmlns:p14="http://schemas.microsoft.com/office/powerpoint/2010/main" val="29666733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CD65FE54-6311-4BAA-A847-531AD035A919}" type="slidenum">
              <a:rPr lang="en-US" altLang="en-US"/>
              <a:pPr>
                <a:defRPr/>
              </a:pPr>
              <a:t>‹#›</a:t>
            </a:fld>
            <a:endParaRPr lang="en-US" altLang="en-US"/>
          </a:p>
        </p:txBody>
      </p:sp>
    </p:spTree>
    <p:extLst>
      <p:ext uri="{BB962C8B-B14F-4D97-AF65-F5344CB8AC3E}">
        <p14:creationId xmlns:p14="http://schemas.microsoft.com/office/powerpoint/2010/main" val="632604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DF3B9DE2-76EB-47FE-96D7-26696276156B}" type="slidenum">
              <a:rPr lang="en-US" altLang="en-US"/>
              <a:pPr>
                <a:defRPr/>
              </a:pPr>
              <a:t>‹#›</a:t>
            </a:fld>
            <a:endParaRPr lang="en-US" altLang="en-US"/>
          </a:p>
        </p:txBody>
      </p:sp>
    </p:spTree>
    <p:extLst>
      <p:ext uri="{BB962C8B-B14F-4D97-AF65-F5344CB8AC3E}">
        <p14:creationId xmlns:p14="http://schemas.microsoft.com/office/powerpoint/2010/main" val="2844522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5A64AF14-B35A-41BD-A81D-0929595ABC6C}" type="slidenum">
              <a:rPr lang="en-US" altLang="en-US"/>
              <a:pPr>
                <a:defRPr/>
              </a:pPr>
              <a:t>‹#›</a:t>
            </a:fld>
            <a:endParaRPr lang="en-US" altLang="en-US"/>
          </a:p>
        </p:txBody>
      </p:sp>
    </p:spTree>
    <p:extLst>
      <p:ext uri="{BB962C8B-B14F-4D97-AF65-F5344CB8AC3E}">
        <p14:creationId xmlns:p14="http://schemas.microsoft.com/office/powerpoint/2010/main" val="2953112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7524"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smtClean="0">
                <a:latin typeface="Arial" charset="0"/>
              </a:defRPr>
            </a:lvl1pPr>
          </a:lstStyle>
          <a:p>
            <a:pPr>
              <a:defRPr/>
            </a:pPr>
            <a:endParaRPr lang="en-US" altLang="en-US"/>
          </a:p>
        </p:txBody>
      </p:sp>
      <p:sp>
        <p:nvSpPr>
          <p:cNvPr id="107525"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latin typeface="Arial" charset="0"/>
              </a:defRPr>
            </a:lvl1pPr>
          </a:lstStyle>
          <a:p>
            <a:pPr>
              <a:defRPr/>
            </a:pPr>
            <a:endParaRPr lang="en-US" altLang="en-US"/>
          </a:p>
        </p:txBody>
      </p:sp>
      <p:sp>
        <p:nvSpPr>
          <p:cNvPr id="107526"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latin typeface="Arial" charset="0"/>
              </a:defRPr>
            </a:lvl1pPr>
          </a:lstStyle>
          <a:p>
            <a:pPr>
              <a:defRPr/>
            </a:pPr>
            <a:fld id="{7A55BBE2-7D2B-457C-9A03-A7A95FE0B304}"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jpeg"/><Relationship Id="rId9"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png"/><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jpeg"/><Relationship Id="rId1" Type="http://schemas.openxmlformats.org/officeDocument/2006/relationships/slideLayout" Target="../slideLayouts/slideLayout6.xml"/><Relationship Id="rId4" Type="http://schemas.openxmlformats.org/officeDocument/2006/relationships/image" Target="../media/image32.jpeg"/></Relationships>
</file>

<file path=ppt/slides/_rels/slide18.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jpeg"/><Relationship Id="rId1" Type="http://schemas.openxmlformats.org/officeDocument/2006/relationships/slideLayout" Target="../slideLayouts/slideLayout6.xml"/><Relationship Id="rId4" Type="http://schemas.openxmlformats.org/officeDocument/2006/relationships/image" Target="../media/image35.jpeg"/></Relationships>
</file>

<file path=ppt/slides/_rels/slide1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image" Target="../media/image39.gif"/><Relationship Id="rId1" Type="http://schemas.openxmlformats.org/officeDocument/2006/relationships/slideLayout" Target="../slideLayouts/slideLayout2.xml"/><Relationship Id="rId4" Type="http://schemas.openxmlformats.org/officeDocument/2006/relationships/image" Target="../media/image41.gif"/></Relationships>
</file>

<file path=ppt/slides/_rels/slide2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hyperlink" Target="http://heatfluxanalyzer.gleon.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2000" y="2028056"/>
            <a:ext cx="7924800" cy="1755775"/>
          </a:xfrm>
        </p:spPr>
        <p:txBody>
          <a:bodyPr/>
          <a:lstStyle/>
          <a:p>
            <a:pPr eaLnBrk="1" hangingPunct="1"/>
            <a:r>
              <a:rPr lang="en-US" altLang="en-US" sz="4000" dirty="0" smtClean="0">
                <a:latin typeface="Tahoma" pitchFamily="34" charset="0"/>
              </a:rPr>
              <a:t>Review of King County’s Continuous Lake Temperature Monitoring Data</a:t>
            </a:r>
          </a:p>
        </p:txBody>
      </p:sp>
      <p:sp>
        <p:nvSpPr>
          <p:cNvPr id="2051" name="Rectangle 5"/>
          <p:cNvSpPr>
            <a:spLocks noGrp="1" noChangeArrowheads="1"/>
          </p:cNvSpPr>
          <p:nvPr>
            <p:ph type="subTitle" idx="1"/>
          </p:nvPr>
        </p:nvSpPr>
        <p:spPr>
          <a:xfrm>
            <a:off x="1371600" y="4237856"/>
            <a:ext cx="6400800" cy="2382715"/>
          </a:xfrm>
          <a:noFill/>
        </p:spPr>
        <p:txBody>
          <a:bodyPr/>
          <a:lstStyle/>
          <a:p>
            <a:pPr eaLnBrk="1" hangingPunct="1">
              <a:lnSpc>
                <a:spcPct val="80000"/>
              </a:lnSpc>
            </a:pPr>
            <a:r>
              <a:rPr lang="en-US" altLang="en-US" sz="2400" dirty="0" smtClean="0"/>
              <a:t>29</a:t>
            </a:r>
            <a:r>
              <a:rPr lang="en-US" altLang="en-US" sz="2400" baseline="30000" dirty="0" smtClean="0"/>
              <a:t>th</a:t>
            </a:r>
            <a:r>
              <a:rPr lang="en-US" altLang="en-US" sz="2400" dirty="0" smtClean="0"/>
              <a:t> Annual Washington Lake Protection </a:t>
            </a:r>
            <a:r>
              <a:rPr lang="en-US" altLang="en-US" sz="2400" dirty="0"/>
              <a:t>Association </a:t>
            </a:r>
            <a:r>
              <a:rPr lang="en-US" altLang="en-US" sz="2400" dirty="0" smtClean="0"/>
              <a:t>Conference</a:t>
            </a:r>
          </a:p>
          <a:p>
            <a:pPr eaLnBrk="1" hangingPunct="1">
              <a:lnSpc>
                <a:spcPct val="80000"/>
              </a:lnSpc>
            </a:pPr>
            <a:endParaRPr lang="en-US" altLang="en-US" sz="900" dirty="0" smtClean="0"/>
          </a:p>
          <a:p>
            <a:pPr eaLnBrk="1" hangingPunct="1">
              <a:lnSpc>
                <a:spcPct val="80000"/>
              </a:lnSpc>
            </a:pPr>
            <a:endParaRPr lang="en-US" altLang="en-US" sz="1800" dirty="0" smtClean="0"/>
          </a:p>
          <a:p>
            <a:pPr eaLnBrk="1" hangingPunct="1">
              <a:lnSpc>
                <a:spcPct val="80000"/>
              </a:lnSpc>
            </a:pPr>
            <a:r>
              <a:rPr lang="en-US" altLang="en-US" sz="1800" dirty="0" smtClean="0"/>
              <a:t>Curtis DeGasperi</a:t>
            </a:r>
          </a:p>
          <a:p>
            <a:pPr eaLnBrk="1" hangingPunct="1">
              <a:lnSpc>
                <a:spcPct val="80000"/>
              </a:lnSpc>
            </a:pPr>
            <a:r>
              <a:rPr lang="en-US" altLang="en-US" sz="1800" dirty="0" smtClean="0"/>
              <a:t>King County Water and Land Resources Division</a:t>
            </a:r>
          </a:p>
          <a:p>
            <a:pPr eaLnBrk="1" hangingPunct="1">
              <a:lnSpc>
                <a:spcPct val="80000"/>
              </a:lnSpc>
            </a:pPr>
            <a:endParaRPr lang="en-US" altLang="en-US" sz="2000" dirty="0" smtClean="0"/>
          </a:p>
          <a:p>
            <a:pPr eaLnBrk="1" hangingPunct="1">
              <a:lnSpc>
                <a:spcPct val="80000"/>
              </a:lnSpc>
            </a:pPr>
            <a:r>
              <a:rPr lang="en-US" altLang="en-US" sz="2400" dirty="0" smtClean="0"/>
              <a:t>October </a:t>
            </a:r>
            <a:r>
              <a:rPr lang="en-US" altLang="en-US" sz="2400" dirty="0"/>
              <a:t>6</a:t>
            </a:r>
            <a:r>
              <a:rPr lang="en-US" altLang="en-US" sz="2400" dirty="0" smtClean="0"/>
              <a:t>, 2016</a:t>
            </a:r>
          </a:p>
        </p:txBody>
      </p:sp>
      <p:pic>
        <p:nvPicPr>
          <p:cNvPr id="4" name="Picture 5" descr="LkWa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64128"/>
            <a:ext cx="7391400" cy="1714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Why care about </a:t>
            </a:r>
            <a:br>
              <a:rPr lang="en-US" dirty="0" smtClean="0"/>
            </a:br>
            <a:r>
              <a:rPr lang="en-US" dirty="0" smtClean="0"/>
              <a:t>water temperature?</a:t>
            </a:r>
            <a:endParaRPr lang="en-US" dirty="0"/>
          </a:p>
        </p:txBody>
      </p:sp>
      <p:pic>
        <p:nvPicPr>
          <p:cNvPr id="3" name="Picture 3" descr="Daphnia_magna_sm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4000" y="3975100"/>
            <a:ext cx="2540000" cy="28829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BIGO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69886" y="1546225"/>
            <a:ext cx="1495425" cy="27432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tn-longfinsmel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77025" y="179388"/>
            <a:ext cx="1752600" cy="13144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1" descr="ghostshrimp_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23893" y="2162175"/>
            <a:ext cx="1270000" cy="8382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a:xfrm>
            <a:off x="360217" y="3393263"/>
            <a:ext cx="5742709" cy="3406775"/>
          </a:xfrm>
          <a:prstGeom prst="rect">
            <a:avLst/>
          </a:prstGeom>
          <a:noFill/>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 name="TextBox 7"/>
          <p:cNvSpPr txBox="1"/>
          <p:nvPr/>
        </p:nvSpPr>
        <p:spPr>
          <a:xfrm>
            <a:off x="483359" y="1677019"/>
            <a:ext cx="6074099" cy="2123658"/>
          </a:xfrm>
          <a:prstGeom prst="rect">
            <a:avLst/>
          </a:prstGeom>
          <a:noFill/>
        </p:spPr>
        <p:txBody>
          <a:bodyPr wrap="none" rtlCol="0">
            <a:spAutoFit/>
          </a:bodyPr>
          <a:lstStyle/>
          <a:p>
            <a:pPr marL="285750" indent="-285750" algn="l">
              <a:buFont typeface="Arial" panose="020B0604020202020204" pitchFamily="34" charset="0"/>
              <a:buChar char="•"/>
            </a:pPr>
            <a:r>
              <a:rPr lang="en-US" sz="2400" dirty="0" smtClean="0"/>
              <a:t>Distribution and abundance of organisms</a:t>
            </a:r>
          </a:p>
          <a:p>
            <a:pPr marL="285750" indent="-285750" algn="l">
              <a:buFont typeface="Arial" panose="020B0604020202020204" pitchFamily="34" charset="0"/>
              <a:buChar char="•"/>
            </a:pPr>
            <a:r>
              <a:rPr lang="en-US" sz="2400" dirty="0"/>
              <a:t>Life history </a:t>
            </a:r>
            <a:r>
              <a:rPr lang="en-US" sz="2400" dirty="0" smtClean="0"/>
              <a:t>timing</a:t>
            </a:r>
          </a:p>
          <a:p>
            <a:pPr marL="285750" indent="-285750" algn="l">
              <a:buFont typeface="Arial" panose="020B0604020202020204" pitchFamily="34" charset="0"/>
              <a:buChar char="•"/>
            </a:pPr>
            <a:r>
              <a:rPr lang="en-US" sz="2400" dirty="0" smtClean="0"/>
              <a:t>Metabolic processes</a:t>
            </a:r>
          </a:p>
          <a:p>
            <a:pPr marL="285750" indent="-285750" algn="l">
              <a:buFont typeface="Arial" panose="020B0604020202020204" pitchFamily="34" charset="0"/>
              <a:buChar char="•"/>
            </a:pPr>
            <a:r>
              <a:rPr lang="en-US" sz="2400" dirty="0" smtClean="0"/>
              <a:t>Chemical reaction rates and gas fluxes</a:t>
            </a:r>
          </a:p>
          <a:p>
            <a:pPr marL="285750" indent="-285750" algn="l">
              <a:buFont typeface="Arial" panose="020B0604020202020204" pitchFamily="34" charset="0"/>
              <a:buChar char="•"/>
            </a:pPr>
            <a:endParaRPr lang="en-US" dirty="0"/>
          </a:p>
          <a:p>
            <a:pPr marL="285750" indent="-285750" algn="l">
              <a:buFont typeface="Arial" panose="020B0604020202020204" pitchFamily="34" charset="0"/>
              <a:buChar char="•"/>
            </a:pPr>
            <a:endParaRPr lang="en-US" dirty="0"/>
          </a:p>
        </p:txBody>
      </p:sp>
    </p:spTree>
    <p:extLst>
      <p:ext uri="{BB962C8B-B14F-4D97-AF65-F5344CB8AC3E}">
        <p14:creationId xmlns:p14="http://schemas.microsoft.com/office/powerpoint/2010/main" val="11868118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27" name="Picture 11" descr="DS5_t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1125538"/>
            <a:ext cx="2820988" cy="2820987"/>
          </a:xfrm>
          <a:prstGeom prst="rect">
            <a:avLst/>
          </a:prstGeom>
          <a:noFill/>
          <a:extLst>
            <a:ext uri="{909E8E84-426E-40DD-AFC4-6F175D3DCCD1}">
              <a14:hiddenFill xmlns:a14="http://schemas.microsoft.com/office/drawing/2010/main">
                <a:solidFill>
                  <a:srgbClr val="FFFFFF"/>
                </a:solidFill>
              </a14:hiddenFill>
            </a:ext>
          </a:extLst>
        </p:spPr>
      </p:pic>
      <p:sp>
        <p:nvSpPr>
          <p:cNvPr id="162820" name="Rectangle 4"/>
          <p:cNvSpPr>
            <a:spLocks noGrp="1" noChangeArrowheads="1"/>
          </p:cNvSpPr>
          <p:nvPr>
            <p:ph type="ctrTitle"/>
          </p:nvPr>
        </p:nvSpPr>
        <p:spPr>
          <a:xfrm>
            <a:off x="685800" y="216888"/>
            <a:ext cx="7772400" cy="1470025"/>
          </a:xfrm>
        </p:spPr>
        <p:txBody>
          <a:bodyPr/>
          <a:lstStyle/>
          <a:p>
            <a:r>
              <a:rPr lang="en-US" altLang="en-US" dirty="0" smtClean="0"/>
              <a:t>Various Temperature Monitoring Methods</a:t>
            </a:r>
            <a:endParaRPr lang="en-US" altLang="en-US" dirty="0"/>
          </a:p>
        </p:txBody>
      </p:sp>
      <p:pic>
        <p:nvPicPr>
          <p:cNvPr id="162822" name="Picture 6" descr="water_temp_prov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200" y="1852613"/>
            <a:ext cx="3171825" cy="809625"/>
          </a:xfrm>
          <a:prstGeom prst="rect">
            <a:avLst/>
          </a:prstGeom>
          <a:noFill/>
          <a:extLst>
            <a:ext uri="{909E8E84-426E-40DD-AFC4-6F175D3DCCD1}">
              <a14:hiddenFill xmlns:a14="http://schemas.microsoft.com/office/drawing/2010/main">
                <a:solidFill>
                  <a:srgbClr val="FFFFFF"/>
                </a:solidFill>
              </a14:hiddenFill>
            </a:ext>
          </a:extLst>
        </p:spPr>
      </p:pic>
      <p:pic>
        <p:nvPicPr>
          <p:cNvPr id="162823" name="Picture 7" descr="TR-1050_han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7000" y="4343400"/>
            <a:ext cx="1552575"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62824" name="Picture 8" descr="t-stri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6500" y="2362200"/>
            <a:ext cx="2857500" cy="1704975"/>
          </a:xfrm>
          <a:prstGeom prst="rect">
            <a:avLst/>
          </a:prstGeom>
          <a:noFill/>
          <a:extLst>
            <a:ext uri="{909E8E84-426E-40DD-AFC4-6F175D3DCCD1}">
              <a14:hiddenFill xmlns:a14="http://schemas.microsoft.com/office/drawing/2010/main">
                <a:solidFill>
                  <a:srgbClr val="FFFFFF"/>
                </a:solidFill>
              </a14:hiddenFill>
            </a:ext>
          </a:extLst>
        </p:spPr>
      </p:pic>
      <p:pic>
        <p:nvPicPr>
          <p:cNvPr id="162825" name="Picture 9" descr="XR-420T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91500" y="3714750"/>
            <a:ext cx="952500" cy="3143250"/>
          </a:xfrm>
          <a:prstGeom prst="rect">
            <a:avLst/>
          </a:prstGeom>
          <a:noFill/>
          <a:extLst>
            <a:ext uri="{909E8E84-426E-40DD-AFC4-6F175D3DCCD1}">
              <a14:hiddenFill xmlns:a14="http://schemas.microsoft.com/office/drawing/2010/main">
                <a:solidFill>
                  <a:srgbClr val="FFFFFF"/>
                </a:solidFill>
              </a14:hiddenFill>
            </a:ext>
          </a:extLst>
        </p:spPr>
      </p:pic>
      <p:pic>
        <p:nvPicPr>
          <p:cNvPr id="162826" name="Picture 10" descr="endeco-ysi_buoy"/>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4338" y="3411538"/>
            <a:ext cx="2006600" cy="2743200"/>
          </a:xfrm>
          <a:prstGeom prst="rect">
            <a:avLst/>
          </a:prstGeom>
          <a:noFill/>
          <a:extLst>
            <a:ext uri="{909E8E84-426E-40DD-AFC4-6F175D3DCCD1}">
              <a14:hiddenFill xmlns:a14="http://schemas.microsoft.com/office/drawing/2010/main">
                <a:solidFill>
                  <a:srgbClr val="FFFFFF"/>
                </a:solidFill>
              </a14:hiddenFill>
            </a:ext>
          </a:extLst>
        </p:spPr>
      </p:pic>
      <p:pic>
        <p:nvPicPr>
          <p:cNvPr id="162829" name="Picture 13" descr="IMG_0237"/>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543175" y="3609975"/>
            <a:ext cx="3656013" cy="2741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20380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7857" y="484093"/>
            <a:ext cx="7969405" cy="5961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9750" name="Text Box 6"/>
          <p:cNvSpPr txBox="1">
            <a:spLocks noChangeArrowheads="1"/>
          </p:cNvSpPr>
          <p:nvPr/>
        </p:nvSpPr>
        <p:spPr bwMode="auto">
          <a:xfrm>
            <a:off x="188259" y="228600"/>
            <a:ext cx="2971800" cy="6508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b="1" dirty="0"/>
              <a:t>ROUTINE PROFILING WITH SONDE</a:t>
            </a:r>
          </a:p>
        </p:txBody>
      </p:sp>
    </p:spTree>
    <p:extLst>
      <p:ext uri="{BB962C8B-B14F-4D97-AF65-F5344CB8AC3E}">
        <p14:creationId xmlns:p14="http://schemas.microsoft.com/office/powerpoint/2010/main" val="30544096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lw_i9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6213" y="413361"/>
            <a:ext cx="7251456" cy="5438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873" name="Text Box 9"/>
          <p:cNvSpPr txBox="1">
            <a:spLocks noChangeArrowheads="1"/>
          </p:cNvSpPr>
          <p:nvPr/>
        </p:nvSpPr>
        <p:spPr bwMode="auto">
          <a:xfrm>
            <a:off x="187570" y="158262"/>
            <a:ext cx="2971800" cy="6508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b="1"/>
              <a:t>ONSET HOBOTEMP PRO THERMISTORS</a:t>
            </a:r>
          </a:p>
        </p:txBody>
      </p:sp>
    </p:spTree>
    <p:extLst>
      <p:ext uri="{BB962C8B-B14F-4D97-AF65-F5344CB8AC3E}">
        <p14:creationId xmlns:p14="http://schemas.microsoft.com/office/powerpoint/2010/main" val="3981760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LS_LS02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388" y="492919"/>
            <a:ext cx="8569569" cy="6427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0229" name="Text Box 5"/>
          <p:cNvSpPr txBox="1">
            <a:spLocks noChangeArrowheads="1"/>
          </p:cNvSpPr>
          <p:nvPr/>
        </p:nvSpPr>
        <p:spPr bwMode="auto">
          <a:xfrm>
            <a:off x="282388" y="116681"/>
            <a:ext cx="2971800" cy="376238"/>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b="1" dirty="0"/>
              <a:t>RBR THERMISTORS</a:t>
            </a:r>
          </a:p>
        </p:txBody>
      </p:sp>
    </p:spTree>
    <p:extLst>
      <p:ext uri="{BB962C8B-B14F-4D97-AF65-F5344CB8AC3E}">
        <p14:creationId xmlns:p14="http://schemas.microsoft.com/office/powerpoint/2010/main" val="27425567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81" name="Text Box 5"/>
          <p:cNvSpPr txBox="1">
            <a:spLocks noChangeArrowheads="1"/>
          </p:cNvSpPr>
          <p:nvPr/>
        </p:nvSpPr>
        <p:spPr bwMode="auto">
          <a:xfrm>
            <a:off x="254977" y="178777"/>
            <a:ext cx="2971800" cy="376238"/>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b="1"/>
              <a:t>RUSS BUOY PROFILER</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499" y="1143000"/>
            <a:ext cx="7581900" cy="568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37073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0"/>
            <a:ext cx="8229600" cy="1143000"/>
          </a:xfrm>
        </p:spPr>
        <p:txBody>
          <a:bodyPr/>
          <a:lstStyle/>
          <a:p>
            <a:pPr algn="l" eaLnBrk="1" hangingPunct="1"/>
            <a:r>
              <a:rPr lang="en-US" altLang="en-US" dirty="0" smtClean="0">
                <a:latin typeface="Tahoma" pitchFamily="34" charset="0"/>
              </a:rPr>
              <a:t>Locations</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216" y="1366982"/>
            <a:ext cx="3376166" cy="4292312"/>
          </a:xfrm>
          <a:prstGeom prst="rect">
            <a:avLst/>
          </a:prstGeom>
          <a:noFill/>
          <a:ln w="9525">
            <a:solidFill>
              <a:schemeClr val="accent1">
                <a:lumMod val="50000"/>
              </a:schemeClr>
            </a:solidFill>
            <a:miter lim="800000"/>
            <a:headEnd/>
            <a:tailEnd/>
          </a:ln>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33038" y="0"/>
            <a:ext cx="5299364" cy="6858000"/>
          </a:xfrm>
          <a:prstGeom prst="rect">
            <a:avLst/>
          </a:prstGeom>
        </p:spPr>
      </p:pic>
      <p:cxnSp>
        <p:nvCxnSpPr>
          <p:cNvPr id="5" name="Straight Arrow Connector 4"/>
          <p:cNvCxnSpPr/>
          <p:nvPr/>
        </p:nvCxnSpPr>
        <p:spPr bwMode="auto">
          <a:xfrm flipV="1">
            <a:off x="4353636" y="3248167"/>
            <a:ext cx="928048" cy="900752"/>
          </a:xfrm>
          <a:prstGeom prst="straightConnector1">
            <a:avLst/>
          </a:prstGeom>
          <a:solidFill>
            <a:schemeClr val="accent1"/>
          </a:solidFill>
          <a:ln w="50800"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 name="Straight Arrow Connector 7"/>
          <p:cNvCxnSpPr/>
          <p:nvPr/>
        </p:nvCxnSpPr>
        <p:spPr bwMode="auto">
          <a:xfrm flipV="1">
            <a:off x="4970060" y="3973773"/>
            <a:ext cx="928048" cy="900752"/>
          </a:xfrm>
          <a:prstGeom prst="straightConnector1">
            <a:avLst/>
          </a:prstGeom>
          <a:solidFill>
            <a:schemeClr val="accent1"/>
          </a:solidFill>
          <a:ln w="50800"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King County Hydrologic Information Center</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0314" y="1666659"/>
            <a:ext cx="6126088" cy="490087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cxnSp>
        <p:nvCxnSpPr>
          <p:cNvPr id="4" name="Straight Arrow Connector 3"/>
          <p:cNvCxnSpPr/>
          <p:nvPr/>
        </p:nvCxnSpPr>
        <p:spPr bwMode="auto">
          <a:xfrm flipV="1">
            <a:off x="1330036" y="3870036"/>
            <a:ext cx="904117" cy="461820"/>
          </a:xfrm>
          <a:prstGeom prst="straightConnector1">
            <a:avLst/>
          </a:prstGeom>
          <a:solidFill>
            <a:schemeClr val="accent1"/>
          </a:solidFill>
          <a:ln w="28575"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TextBox 4"/>
          <p:cNvSpPr txBox="1"/>
          <p:nvPr/>
        </p:nvSpPr>
        <p:spPr>
          <a:xfrm>
            <a:off x="0" y="4366515"/>
            <a:ext cx="1762021" cy="2031325"/>
          </a:xfrm>
          <a:prstGeom prst="rect">
            <a:avLst/>
          </a:prstGeom>
          <a:noFill/>
        </p:spPr>
        <p:txBody>
          <a:bodyPr wrap="none" rtlCol="0">
            <a:spAutoFit/>
          </a:bodyPr>
          <a:lstStyle/>
          <a:p>
            <a:r>
              <a:rPr lang="en-US" dirty="0" smtClean="0"/>
              <a:t>Station Search:</a:t>
            </a:r>
          </a:p>
          <a:p>
            <a:r>
              <a:rPr lang="en-US" dirty="0" smtClean="0"/>
              <a:t>0641</a:t>
            </a:r>
          </a:p>
          <a:p>
            <a:r>
              <a:rPr lang="en-US" dirty="0" smtClean="0"/>
              <a:t>0852</a:t>
            </a:r>
          </a:p>
          <a:p>
            <a:r>
              <a:rPr lang="en-US" dirty="0" smtClean="0"/>
              <a:t>0890</a:t>
            </a:r>
          </a:p>
          <a:p>
            <a:r>
              <a:rPr lang="en-US" dirty="0" smtClean="0"/>
              <a:t>0522</a:t>
            </a:r>
          </a:p>
          <a:p>
            <a:r>
              <a:rPr lang="en-US" dirty="0" smtClean="0"/>
              <a:t>0512</a:t>
            </a:r>
          </a:p>
          <a:p>
            <a:r>
              <a:rPr lang="en-US" dirty="0" smtClean="0"/>
              <a:t>0890</a:t>
            </a:r>
            <a:endParaRPr lang="en-US" dirty="0"/>
          </a:p>
        </p:txBody>
      </p:sp>
    </p:spTree>
    <p:extLst>
      <p:ext uri="{BB962C8B-B14F-4D97-AF65-F5344CB8AC3E}">
        <p14:creationId xmlns:p14="http://schemas.microsoft.com/office/powerpoint/2010/main" val="41631178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Lake Analyzer</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8648" y="1302333"/>
            <a:ext cx="8146473" cy="4073236"/>
          </a:xfrm>
          <a:prstGeom prst="rect">
            <a:avLst/>
          </a:prstGeom>
        </p:spPr>
      </p:pic>
      <p:sp>
        <p:nvSpPr>
          <p:cNvPr id="4" name="Rectangle 3"/>
          <p:cNvSpPr/>
          <p:nvPr/>
        </p:nvSpPr>
        <p:spPr bwMode="auto">
          <a:xfrm>
            <a:off x="4438064" y="1856515"/>
            <a:ext cx="420254" cy="2974109"/>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5" name="TextBox 4"/>
          <p:cNvSpPr txBox="1"/>
          <p:nvPr/>
        </p:nvSpPr>
        <p:spPr>
          <a:xfrm>
            <a:off x="3409254" y="5264723"/>
            <a:ext cx="2422458" cy="1754326"/>
          </a:xfrm>
          <a:prstGeom prst="rect">
            <a:avLst/>
          </a:prstGeom>
          <a:noFill/>
          <a:ln>
            <a:solidFill>
              <a:schemeClr val="accent1">
                <a:lumMod val="50000"/>
              </a:schemeClr>
            </a:solidFill>
          </a:ln>
        </p:spPr>
        <p:txBody>
          <a:bodyPr wrap="none" rtlCol="0">
            <a:spAutoFit/>
          </a:bodyPr>
          <a:lstStyle/>
          <a:p>
            <a:pPr marL="285750" indent="-285750" algn="l">
              <a:buFont typeface="Arial" panose="020B0604020202020204" pitchFamily="34" charset="0"/>
              <a:buChar char="•"/>
            </a:pPr>
            <a:r>
              <a:rPr lang="en-US" dirty="0" smtClean="0"/>
              <a:t>Schmidt Stability</a:t>
            </a:r>
          </a:p>
          <a:p>
            <a:pPr marL="285750" indent="-285750" algn="l">
              <a:buFont typeface="Arial" panose="020B0604020202020204" pitchFamily="34" charset="0"/>
              <a:buChar char="•"/>
            </a:pPr>
            <a:r>
              <a:rPr lang="en-US" dirty="0" smtClean="0"/>
              <a:t>Thermocline Depth</a:t>
            </a:r>
          </a:p>
          <a:p>
            <a:pPr marL="285750" indent="-285750" algn="l">
              <a:buFont typeface="Arial" panose="020B0604020202020204" pitchFamily="34" charset="0"/>
              <a:buChar char="•"/>
            </a:pPr>
            <a:r>
              <a:rPr lang="en-US" dirty="0" smtClean="0"/>
              <a:t>Stratification Onset</a:t>
            </a:r>
          </a:p>
          <a:p>
            <a:pPr marL="285750" indent="-285750" algn="l">
              <a:buFont typeface="Arial" panose="020B0604020202020204" pitchFamily="34" charset="0"/>
              <a:buChar char="•"/>
            </a:pPr>
            <a:r>
              <a:rPr lang="en-US" dirty="0" smtClean="0"/>
              <a:t>Etcetera</a:t>
            </a:r>
          </a:p>
          <a:p>
            <a:pPr marL="285750" indent="-285750" algn="l">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0426986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Year-to-year Comparisons</a:t>
            </a:r>
            <a:endParaRPr lang="en-US" dirty="0"/>
          </a:p>
        </p:txBody>
      </p:sp>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0064" y="1581581"/>
            <a:ext cx="7461972" cy="5185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637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Trends in Summer Maximum Temperatures</a:t>
            </a:r>
            <a:endParaRPr lang="en-US"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9575" y="2155825"/>
            <a:ext cx="8323263" cy="4378325"/>
          </a:xfrm>
          <a:prstGeom prst="rect">
            <a:avLst/>
          </a:prstGeom>
          <a:noFill/>
          <a:ln w="9525">
            <a:solidFill>
              <a:schemeClr val="accent1">
                <a:lumMod val="5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15658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94706"/>
            <a:ext cx="8229600" cy="1143000"/>
          </a:xfrm>
        </p:spPr>
        <p:txBody>
          <a:bodyPr/>
          <a:lstStyle/>
          <a:p>
            <a:r>
              <a:rPr lang="en-US" dirty="0" smtClean="0"/>
              <a:t>Continuous temperature monitoring </a:t>
            </a:r>
            <a:r>
              <a:rPr lang="en-US" dirty="0"/>
              <a:t>m</a:t>
            </a:r>
            <a:r>
              <a:rPr lang="en-US" dirty="0" smtClean="0"/>
              <a:t>ay be even more important in small lakes</a:t>
            </a:r>
            <a:endParaRPr lang="en-US" dirty="0"/>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5817" y="2005357"/>
            <a:ext cx="5419293" cy="48309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864511" y="6511645"/>
            <a:ext cx="6019597" cy="369332"/>
          </a:xfrm>
          <a:prstGeom prst="rect">
            <a:avLst/>
          </a:prstGeom>
          <a:noFill/>
        </p:spPr>
        <p:txBody>
          <a:bodyPr wrap="none" rtlCol="0">
            <a:spAutoFit/>
          </a:bodyPr>
          <a:lstStyle/>
          <a:p>
            <a:r>
              <a:rPr lang="en-US" dirty="0" smtClean="0"/>
              <a:t>Bell-McKinnon (2010) Ecology Publication No. 10-03-029</a:t>
            </a:r>
            <a:endParaRPr lang="en-US" dirty="0"/>
          </a:p>
        </p:txBody>
      </p:sp>
    </p:spTree>
    <p:extLst>
      <p:ext uri="{BB962C8B-B14F-4D97-AF65-F5344CB8AC3E}">
        <p14:creationId xmlns:p14="http://schemas.microsoft.com/office/powerpoint/2010/main" val="20365435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Diel temperature range appears to scale with lake area</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6160" y="1705697"/>
            <a:ext cx="6210300" cy="4924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842091" y="1540405"/>
            <a:ext cx="4634602" cy="369332"/>
          </a:xfrm>
          <a:prstGeom prst="rect">
            <a:avLst/>
          </a:prstGeom>
          <a:solidFill>
            <a:schemeClr val="bg1"/>
          </a:solidFill>
        </p:spPr>
        <p:txBody>
          <a:bodyPr wrap="none" rtlCol="0">
            <a:spAutoFit/>
          </a:bodyPr>
          <a:lstStyle/>
          <a:p>
            <a:pPr algn="l"/>
            <a:r>
              <a:rPr lang="en-US" dirty="0" smtClean="0">
                <a:solidFill>
                  <a:schemeClr val="accent1">
                    <a:lumMod val="50000"/>
                  </a:schemeClr>
                </a:solidFill>
              </a:rPr>
              <a:t>~0.25  ~2.5   ~25  ~250~2500~25000 acres</a:t>
            </a:r>
            <a:endParaRPr lang="en-US" dirty="0">
              <a:solidFill>
                <a:schemeClr val="accent1">
                  <a:lumMod val="50000"/>
                </a:schemeClr>
              </a:solidFill>
            </a:endParaRPr>
          </a:p>
        </p:txBody>
      </p:sp>
      <p:sp>
        <p:nvSpPr>
          <p:cNvPr id="4" name="Rectangle 3"/>
          <p:cNvSpPr/>
          <p:nvPr/>
        </p:nvSpPr>
        <p:spPr>
          <a:xfrm>
            <a:off x="1842091" y="5134057"/>
            <a:ext cx="5095188" cy="369332"/>
          </a:xfrm>
          <a:prstGeom prst="rect">
            <a:avLst/>
          </a:prstGeom>
          <a:solidFill>
            <a:schemeClr val="bg1"/>
          </a:solidFill>
        </p:spPr>
        <p:txBody>
          <a:bodyPr wrap="square">
            <a:spAutoFit/>
          </a:bodyPr>
          <a:lstStyle/>
          <a:p>
            <a:pPr algn="l"/>
            <a:r>
              <a:rPr lang="en-US" dirty="0" smtClean="0"/>
              <a:t>  </a:t>
            </a:r>
            <a:r>
              <a:rPr lang="en-US" dirty="0" smtClean="0">
                <a:solidFill>
                  <a:schemeClr val="accent1">
                    <a:lumMod val="50000"/>
                  </a:schemeClr>
                </a:solidFill>
              </a:rPr>
              <a:t>0.001 0.01   0.1    1.0     10     100 km</a:t>
            </a:r>
            <a:r>
              <a:rPr lang="en-US" baseline="30000" dirty="0" smtClean="0">
                <a:solidFill>
                  <a:schemeClr val="accent1">
                    <a:lumMod val="50000"/>
                  </a:schemeClr>
                </a:solidFill>
              </a:rPr>
              <a:t>2</a:t>
            </a:r>
            <a:endParaRPr lang="en-US" baseline="30000" dirty="0">
              <a:solidFill>
                <a:schemeClr val="accent1">
                  <a:lumMod val="50000"/>
                </a:schemeClr>
              </a:solidFill>
            </a:endParaRPr>
          </a:p>
        </p:txBody>
      </p:sp>
      <p:sp>
        <p:nvSpPr>
          <p:cNvPr id="5" name="TextBox 4"/>
          <p:cNvSpPr txBox="1"/>
          <p:nvPr/>
        </p:nvSpPr>
        <p:spPr>
          <a:xfrm>
            <a:off x="5135023" y="6445456"/>
            <a:ext cx="3604513" cy="369332"/>
          </a:xfrm>
          <a:prstGeom prst="rect">
            <a:avLst/>
          </a:prstGeom>
          <a:noFill/>
        </p:spPr>
        <p:txBody>
          <a:bodyPr wrap="none" rtlCol="0">
            <a:spAutoFit/>
          </a:bodyPr>
          <a:lstStyle/>
          <a:p>
            <a:r>
              <a:rPr lang="en-US" dirty="0" smtClean="0"/>
              <a:t>Woolway et al. (2016) </a:t>
            </a:r>
            <a:r>
              <a:rPr lang="en-US" dirty="0" err="1" smtClean="0"/>
              <a:t>PLoS</a:t>
            </a:r>
            <a:r>
              <a:rPr lang="en-US" dirty="0" smtClean="0"/>
              <a:t> ONE</a:t>
            </a:r>
            <a:endParaRPr lang="en-US" dirty="0"/>
          </a:p>
        </p:txBody>
      </p:sp>
    </p:spTree>
    <p:extLst>
      <p:ext uri="{BB962C8B-B14F-4D97-AF65-F5344CB8AC3E}">
        <p14:creationId xmlns:p14="http://schemas.microsoft.com/office/powerpoint/2010/main" val="40642834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46"/>
            <a:ext cx="8229600" cy="1143000"/>
          </a:xfrm>
        </p:spPr>
        <p:txBody>
          <a:bodyPr/>
          <a:lstStyle/>
          <a:p>
            <a:pPr algn="l"/>
            <a:r>
              <a:rPr lang="en-US" dirty="0" err="1" smtClean="0"/>
              <a:t>Waughop</a:t>
            </a:r>
            <a:endParaRPr lang="en-US" dirty="0"/>
          </a:p>
        </p:txBody>
      </p:sp>
      <p:sp>
        <p:nvSpPr>
          <p:cNvPr id="3" name="AutoShape 2" descr="Image result for waughop lake washingt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Image result for waughop lake washingt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434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975" y="1110343"/>
            <a:ext cx="2714625"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5585" y="2750300"/>
            <a:ext cx="7512966" cy="4041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212965" y="942341"/>
            <a:ext cx="3321743" cy="1200329"/>
          </a:xfrm>
          <a:prstGeom prst="rect">
            <a:avLst/>
          </a:prstGeom>
          <a:noFill/>
          <a:ln w="38100">
            <a:solidFill>
              <a:schemeClr val="accent1">
                <a:lumMod val="50000"/>
              </a:schemeClr>
            </a:solidFill>
          </a:ln>
        </p:spPr>
        <p:txBody>
          <a:bodyPr wrap="none" rtlCol="0">
            <a:spAutoFit/>
          </a:bodyPr>
          <a:lstStyle/>
          <a:p>
            <a:pPr algn="l"/>
            <a:r>
              <a:rPr lang="en-US" dirty="0" smtClean="0"/>
              <a:t>Surface area: 33 ac (0.13 km</a:t>
            </a:r>
            <a:r>
              <a:rPr lang="en-US" baseline="30000" dirty="0" smtClean="0"/>
              <a:t>2</a:t>
            </a:r>
            <a:r>
              <a:rPr lang="en-US" dirty="0" smtClean="0"/>
              <a:t>)</a:t>
            </a:r>
          </a:p>
          <a:p>
            <a:pPr algn="l"/>
            <a:endParaRPr lang="en-US" dirty="0" smtClean="0"/>
          </a:p>
          <a:p>
            <a:pPr algn="l"/>
            <a:r>
              <a:rPr lang="en-US" dirty="0" smtClean="0"/>
              <a:t>Mean depth: 7 </a:t>
            </a:r>
            <a:r>
              <a:rPr lang="en-US" dirty="0" err="1" smtClean="0"/>
              <a:t>ft</a:t>
            </a:r>
            <a:r>
              <a:rPr lang="en-US" dirty="0" smtClean="0"/>
              <a:t> (2.1 m)</a:t>
            </a:r>
          </a:p>
          <a:p>
            <a:pPr algn="l"/>
            <a:endParaRPr lang="en-US" dirty="0"/>
          </a:p>
        </p:txBody>
      </p:sp>
      <p:sp>
        <p:nvSpPr>
          <p:cNvPr id="6" name="TextBox 5"/>
          <p:cNvSpPr txBox="1"/>
          <p:nvPr/>
        </p:nvSpPr>
        <p:spPr>
          <a:xfrm>
            <a:off x="3607025" y="2279195"/>
            <a:ext cx="4386842" cy="369332"/>
          </a:xfrm>
          <a:prstGeom prst="rect">
            <a:avLst/>
          </a:prstGeom>
          <a:noFill/>
        </p:spPr>
        <p:txBody>
          <a:bodyPr wrap="none" rtlCol="0">
            <a:spAutoFit/>
          </a:bodyPr>
          <a:lstStyle/>
          <a:p>
            <a:r>
              <a:rPr lang="en-US" i="1" dirty="0" smtClean="0"/>
              <a:t>Data courtesy of Jim Gawel, UW Tacoma</a:t>
            </a:r>
            <a:endParaRPr lang="en-US" i="1" dirty="0"/>
          </a:p>
        </p:txBody>
      </p:sp>
      <p:pic>
        <p:nvPicPr>
          <p:cNvPr id="5124" name="Picture 4" descr="Map of Waughop Lak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9661" y="168275"/>
            <a:ext cx="2152650" cy="1524001"/>
          </a:xfrm>
          <a:prstGeom prst="rect">
            <a:avLst/>
          </a:prstGeom>
          <a:noFill/>
          <a:ln>
            <a:solidFill>
              <a:schemeClr val="accent1">
                <a:lumMod val="50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48954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Compare Small vs Large Lake</a:t>
            </a:r>
            <a:endParaRPr lang="en-US" dirty="0"/>
          </a:p>
        </p:txBody>
      </p:sp>
      <p:pic>
        <p:nvPicPr>
          <p:cNvPr id="614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6787" y="1541463"/>
            <a:ext cx="7208837" cy="4999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55198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Lake Photo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4354" y="1034480"/>
            <a:ext cx="2598486" cy="1948865"/>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41180" y="2912881"/>
            <a:ext cx="7088883" cy="3813323"/>
          </a:xfrm>
          <a:prstGeom prst="rect">
            <a:avLst/>
          </a:prstGeom>
          <a:noFill/>
          <a:ln w="9525">
            <a:solidFill>
              <a:schemeClr val="accent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392548" y="71446"/>
            <a:ext cx="8229600" cy="1143000"/>
          </a:xfrm>
        </p:spPr>
        <p:txBody>
          <a:bodyPr/>
          <a:lstStyle/>
          <a:p>
            <a:pPr algn="l"/>
            <a:r>
              <a:rPr lang="en-US" dirty="0" smtClean="0"/>
              <a:t>Lake Geneva</a:t>
            </a:r>
            <a:endParaRPr lang="en-US" dirty="0"/>
          </a:p>
        </p:txBody>
      </p:sp>
      <p:sp>
        <p:nvSpPr>
          <p:cNvPr id="4" name="TextBox 3"/>
          <p:cNvSpPr txBox="1"/>
          <p:nvPr/>
        </p:nvSpPr>
        <p:spPr>
          <a:xfrm>
            <a:off x="3042091" y="1408747"/>
            <a:ext cx="3321743" cy="1200329"/>
          </a:xfrm>
          <a:prstGeom prst="rect">
            <a:avLst/>
          </a:prstGeom>
          <a:noFill/>
          <a:ln w="38100">
            <a:solidFill>
              <a:schemeClr val="accent1">
                <a:lumMod val="50000"/>
              </a:schemeClr>
            </a:solidFill>
          </a:ln>
        </p:spPr>
        <p:txBody>
          <a:bodyPr wrap="none" rtlCol="0">
            <a:spAutoFit/>
          </a:bodyPr>
          <a:lstStyle/>
          <a:p>
            <a:pPr algn="l"/>
            <a:r>
              <a:rPr lang="en-US" dirty="0" smtClean="0"/>
              <a:t>Surface area: 29 ac (0.12 km</a:t>
            </a:r>
            <a:r>
              <a:rPr lang="en-US" baseline="30000" dirty="0" smtClean="0"/>
              <a:t>2</a:t>
            </a:r>
            <a:r>
              <a:rPr lang="en-US" dirty="0" smtClean="0"/>
              <a:t>)</a:t>
            </a:r>
          </a:p>
          <a:p>
            <a:pPr algn="l"/>
            <a:endParaRPr lang="en-US" dirty="0" smtClean="0"/>
          </a:p>
          <a:p>
            <a:pPr algn="l"/>
            <a:r>
              <a:rPr lang="en-US" dirty="0" smtClean="0"/>
              <a:t>Mean depth: 19 </a:t>
            </a:r>
            <a:r>
              <a:rPr lang="en-US" dirty="0" err="1" smtClean="0"/>
              <a:t>ft</a:t>
            </a:r>
            <a:r>
              <a:rPr lang="en-US" dirty="0" smtClean="0"/>
              <a:t> (5.8 m)</a:t>
            </a:r>
          </a:p>
          <a:p>
            <a:pPr algn="l"/>
            <a:endParaRPr lang="en-US" dirty="0"/>
          </a:p>
        </p:txBody>
      </p:sp>
      <p:pic>
        <p:nvPicPr>
          <p:cNvPr id="7172" name="Picture 4" descr="bathymetric map"/>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50922" y="31330"/>
            <a:ext cx="2596388" cy="2006300"/>
          </a:xfrm>
          <a:prstGeom prst="rect">
            <a:avLst/>
          </a:prstGeom>
          <a:noFill/>
          <a:ln>
            <a:solidFill>
              <a:schemeClr val="accent1">
                <a:lumMod val="50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49227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000" y="51493"/>
            <a:ext cx="8229600" cy="1143000"/>
          </a:xfrm>
        </p:spPr>
        <p:txBody>
          <a:bodyPr/>
          <a:lstStyle/>
          <a:p>
            <a:pPr algn="l"/>
            <a:r>
              <a:rPr lang="en-US" dirty="0" smtClean="0"/>
              <a:t>Beaver-1</a:t>
            </a:r>
            <a:endParaRPr lang="en-US" dirty="0"/>
          </a:p>
        </p:txBody>
      </p:sp>
      <p:pic>
        <p:nvPicPr>
          <p:cNvPr id="13314" name="Picture 2" descr="Lake Photo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1673" y="1019003"/>
            <a:ext cx="2678546" cy="200891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037475" y="840645"/>
            <a:ext cx="3321743" cy="1200329"/>
          </a:xfrm>
          <a:prstGeom prst="rect">
            <a:avLst/>
          </a:prstGeom>
          <a:noFill/>
          <a:ln w="38100">
            <a:solidFill>
              <a:schemeClr val="accent1">
                <a:lumMod val="50000"/>
              </a:schemeClr>
            </a:solidFill>
          </a:ln>
        </p:spPr>
        <p:txBody>
          <a:bodyPr wrap="none" rtlCol="0">
            <a:spAutoFit/>
          </a:bodyPr>
          <a:lstStyle/>
          <a:p>
            <a:pPr algn="l"/>
            <a:r>
              <a:rPr lang="en-US" dirty="0" smtClean="0"/>
              <a:t>Surface area: 12 ac (0.05 km</a:t>
            </a:r>
            <a:r>
              <a:rPr lang="en-US" baseline="30000" dirty="0" smtClean="0"/>
              <a:t>2</a:t>
            </a:r>
            <a:r>
              <a:rPr lang="en-US" dirty="0" smtClean="0"/>
              <a:t>)</a:t>
            </a:r>
          </a:p>
          <a:p>
            <a:pPr algn="l"/>
            <a:endParaRPr lang="en-US" dirty="0" smtClean="0"/>
          </a:p>
          <a:p>
            <a:pPr algn="l"/>
            <a:r>
              <a:rPr lang="en-US" dirty="0" smtClean="0"/>
              <a:t>Mean depth: 22 </a:t>
            </a:r>
            <a:r>
              <a:rPr lang="en-US" dirty="0" err="1" smtClean="0"/>
              <a:t>ft</a:t>
            </a:r>
            <a:r>
              <a:rPr lang="en-US" dirty="0" smtClean="0"/>
              <a:t> (6.7 m)</a:t>
            </a:r>
          </a:p>
          <a:p>
            <a:pPr algn="l"/>
            <a:endParaRPr lang="en-US" dirty="0"/>
          </a:p>
        </p:txBody>
      </p:sp>
      <p:pic>
        <p:nvPicPr>
          <p:cNvPr id="819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14019" y="2780146"/>
            <a:ext cx="7086145" cy="3811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7" name="Picture 5" descr="bathymetric map"/>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97490" y="447735"/>
            <a:ext cx="2570310" cy="1986148"/>
          </a:xfrm>
          <a:prstGeom prst="rect">
            <a:avLst/>
          </a:prstGeom>
          <a:noFill/>
          <a:ln>
            <a:solidFill>
              <a:schemeClr val="accent1">
                <a:lumMod val="50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05383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491" y="274638"/>
            <a:ext cx="8756073" cy="1143000"/>
          </a:xfrm>
        </p:spPr>
        <p:txBody>
          <a:bodyPr/>
          <a:lstStyle/>
          <a:p>
            <a:pPr algn="l"/>
            <a:r>
              <a:rPr lang="en-US" dirty="0" smtClean="0"/>
              <a:t>Estimating the timing of the onset of stratification</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0989" y="1457325"/>
            <a:ext cx="7991475" cy="5400675"/>
          </a:xfrm>
          <a:prstGeom prst="rect">
            <a:avLst/>
          </a:prstGeom>
          <a:ln>
            <a:solidFill>
              <a:schemeClr val="accent1"/>
            </a:solidFill>
          </a:ln>
        </p:spPr>
      </p:pic>
    </p:spTree>
    <p:extLst>
      <p:ext uri="{BB962C8B-B14F-4D97-AF65-F5344CB8AC3E}">
        <p14:creationId xmlns:p14="http://schemas.microsoft.com/office/powerpoint/2010/main" val="25013013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256" y="88479"/>
            <a:ext cx="7597241" cy="6077793"/>
          </a:xfrm>
          <a:prstGeom prst="rect">
            <a:avLst/>
          </a:prstGeom>
          <a:noFill/>
          <a:ln w="9525">
            <a:solidFill>
              <a:schemeClr val="accent1">
                <a:lumMod val="50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3" name="TextBox 2"/>
          <p:cNvSpPr txBox="1"/>
          <p:nvPr/>
        </p:nvSpPr>
        <p:spPr>
          <a:xfrm>
            <a:off x="2419927" y="6003637"/>
            <a:ext cx="5467927" cy="523220"/>
          </a:xfrm>
          <a:prstGeom prst="rect">
            <a:avLst/>
          </a:prstGeom>
          <a:solidFill>
            <a:schemeClr val="accent1"/>
          </a:solidFill>
          <a:ln w="38100">
            <a:solidFill>
              <a:schemeClr val="accent1"/>
            </a:solidFill>
          </a:ln>
        </p:spPr>
        <p:txBody>
          <a:bodyPr wrap="square" rtlCol="0">
            <a:spAutoFit/>
          </a:bodyPr>
          <a:lstStyle/>
          <a:p>
            <a:r>
              <a:rPr lang="en-US" sz="2800" dirty="0"/>
              <a:t>http://heatfluxanalyzer.gleon.org/</a:t>
            </a:r>
          </a:p>
        </p:txBody>
      </p:sp>
    </p:spTree>
    <p:extLst>
      <p:ext uri="{BB962C8B-B14F-4D97-AF65-F5344CB8AC3E}">
        <p14:creationId xmlns:p14="http://schemas.microsoft.com/office/powerpoint/2010/main" val="8191883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Estimated Heat Fluxes </a:t>
            </a:r>
            <a:br>
              <a:rPr lang="en-US" dirty="0" smtClean="0"/>
            </a:br>
            <a:r>
              <a:rPr lang="en-US" dirty="0" smtClean="0"/>
              <a:t>Lake Washington – 2015</a:t>
            </a:r>
            <a:endParaRPr lang="en-US" dirty="0"/>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074" y="1868757"/>
            <a:ext cx="8188325" cy="4122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094805" y="6172590"/>
            <a:ext cx="7160935" cy="646331"/>
          </a:xfrm>
          <a:prstGeom prst="rect">
            <a:avLst/>
          </a:prstGeom>
          <a:noFill/>
          <a:ln w="25400">
            <a:solidFill>
              <a:schemeClr val="accent1">
                <a:lumMod val="50000"/>
              </a:schemeClr>
            </a:solidFill>
          </a:ln>
        </p:spPr>
        <p:txBody>
          <a:bodyPr wrap="none" rtlCol="0">
            <a:spAutoFit/>
          </a:bodyPr>
          <a:lstStyle/>
          <a:p>
            <a:r>
              <a:rPr lang="en-US" dirty="0" smtClean="0"/>
              <a:t>Heat Flux (</a:t>
            </a:r>
            <a:r>
              <a:rPr lang="en-US" dirty="0" err="1" smtClean="0"/>
              <a:t>Qtot</a:t>
            </a:r>
            <a:r>
              <a:rPr lang="en-US" dirty="0" smtClean="0"/>
              <a:t>) = Solar (Qs) + Incoming Longwave (</a:t>
            </a:r>
            <a:r>
              <a:rPr lang="en-US" dirty="0" err="1" smtClean="0"/>
              <a:t>Qlin</a:t>
            </a:r>
            <a:r>
              <a:rPr lang="en-US" dirty="0" smtClean="0"/>
              <a:t>) </a:t>
            </a:r>
          </a:p>
          <a:p>
            <a:r>
              <a:rPr lang="en-US" dirty="0" smtClean="0"/>
              <a:t>– Outgoing Longwave (</a:t>
            </a:r>
            <a:r>
              <a:rPr lang="en-US" dirty="0" err="1" smtClean="0"/>
              <a:t>Qlout</a:t>
            </a:r>
            <a:r>
              <a:rPr lang="en-US" dirty="0" smtClean="0"/>
              <a:t>) – Evaporation (</a:t>
            </a:r>
            <a:r>
              <a:rPr lang="en-US" dirty="0" err="1" smtClean="0"/>
              <a:t>Qe</a:t>
            </a:r>
            <a:r>
              <a:rPr lang="en-US" dirty="0" smtClean="0"/>
              <a:t>) – Conduction (</a:t>
            </a:r>
            <a:r>
              <a:rPr lang="en-US" dirty="0" err="1" smtClean="0"/>
              <a:t>Qh</a:t>
            </a:r>
            <a:r>
              <a:rPr lang="en-US" dirty="0" smtClean="0"/>
              <a:t>)</a:t>
            </a:r>
            <a:endParaRPr lang="en-US" dirty="0"/>
          </a:p>
        </p:txBody>
      </p:sp>
    </p:spTree>
    <p:extLst>
      <p:ext uri="{BB962C8B-B14F-4D97-AF65-F5344CB8AC3E}">
        <p14:creationId xmlns:p14="http://schemas.microsoft.com/office/powerpoint/2010/main" val="29884543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 couple of conclusions…</a:t>
            </a:r>
            <a:endParaRPr lang="en-US" dirty="0"/>
          </a:p>
        </p:txBody>
      </p:sp>
      <p:sp>
        <p:nvSpPr>
          <p:cNvPr id="3" name="Content Placeholder 2"/>
          <p:cNvSpPr>
            <a:spLocks noGrp="1"/>
          </p:cNvSpPr>
          <p:nvPr>
            <p:ph idx="1"/>
          </p:nvPr>
        </p:nvSpPr>
        <p:spPr>
          <a:xfrm>
            <a:off x="346368" y="1544784"/>
            <a:ext cx="8229600" cy="4525963"/>
          </a:xfrm>
        </p:spPr>
        <p:txBody>
          <a:bodyPr/>
          <a:lstStyle/>
          <a:p>
            <a:r>
              <a:rPr lang="en-US" dirty="0" smtClean="0"/>
              <a:t>High resolution temperature data may </a:t>
            </a:r>
            <a:r>
              <a:rPr lang="en-US" smtClean="0"/>
              <a:t>be needed if…</a:t>
            </a:r>
            <a:endParaRPr lang="en-US" dirty="0" smtClean="0"/>
          </a:p>
          <a:p>
            <a:r>
              <a:rPr lang="en-US" dirty="0" smtClean="0"/>
              <a:t>You may just need a single sensor near the lake surface</a:t>
            </a:r>
            <a:endParaRPr lang="en-US" dirty="0"/>
          </a:p>
        </p:txBody>
      </p:sp>
      <p:pic>
        <p:nvPicPr>
          <p:cNvPr id="10242" name="Picture 2" descr="Image result for global warming animated gif"/>
          <p:cNvPicPr>
            <a:picLocks noChangeAspect="1" noChangeArrowheads="1" noCrop="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52145" y="79952"/>
            <a:ext cx="1537565" cy="1537565"/>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Image result for global warming animated 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97162" y="5121719"/>
            <a:ext cx="1743075" cy="1653154"/>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http://www.climate-lab-book.ac.uk/files/2016/09/spiral_aug2016.gif"/>
          <p:cNvPicPr>
            <a:picLocks noChangeAspect="1" noChangeArrowheads="1" noCrop="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6655" y="3297682"/>
            <a:ext cx="3246002" cy="3437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41597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0932" name="Picture 4" descr="SouthLake3-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80931" name="Rectangle 3"/>
          <p:cNvSpPr>
            <a:spLocks noGrp="1" noChangeArrowheads="1"/>
          </p:cNvSpPr>
          <p:nvPr>
            <p:ph type="title"/>
          </p:nvPr>
        </p:nvSpPr>
        <p:spPr>
          <a:xfrm>
            <a:off x="568037" y="3206161"/>
            <a:ext cx="7772400" cy="1143000"/>
          </a:xfrm>
        </p:spPr>
        <p:txBody>
          <a:bodyPr/>
          <a:lstStyle/>
          <a:p>
            <a:r>
              <a:rPr lang="en-US" altLang="en-US" dirty="0" smtClean="0">
                <a:solidFill>
                  <a:schemeClr val="bg1"/>
                </a:solidFill>
              </a:rPr>
              <a:t>Questions?</a:t>
            </a:r>
            <a:endParaRPr lang="en-US" altLang="en-US" dirty="0">
              <a:solidFill>
                <a:schemeClr val="bg1"/>
              </a:solidFill>
            </a:endParaRPr>
          </a:p>
        </p:txBody>
      </p:sp>
    </p:spTree>
    <p:extLst>
      <p:ext uri="{BB962C8B-B14F-4D97-AF65-F5344CB8AC3E}">
        <p14:creationId xmlns:p14="http://schemas.microsoft.com/office/powerpoint/2010/main" val="6075966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references</a:t>
            </a:r>
            <a:endParaRPr lang="en-US" dirty="0"/>
          </a:p>
        </p:txBody>
      </p:sp>
      <p:sp>
        <p:nvSpPr>
          <p:cNvPr id="3" name="Content Placeholder 2"/>
          <p:cNvSpPr>
            <a:spLocks noGrp="1"/>
          </p:cNvSpPr>
          <p:nvPr>
            <p:ph idx="1"/>
          </p:nvPr>
        </p:nvSpPr>
        <p:spPr/>
        <p:txBody>
          <a:bodyPr/>
          <a:lstStyle/>
          <a:p>
            <a:r>
              <a:rPr lang="en-US" sz="2000" dirty="0" smtClean="0"/>
              <a:t>Rode et al. (2016) Sensors in the stream: The high-frequency </a:t>
            </a:r>
            <a:r>
              <a:rPr lang="en-US" sz="2000" dirty="0"/>
              <a:t>w</a:t>
            </a:r>
            <a:r>
              <a:rPr lang="en-US" sz="2000" dirty="0" smtClean="0"/>
              <a:t>ave of the present. ES&amp;T doi:10.1021/acs.est.6b02155. </a:t>
            </a:r>
          </a:p>
          <a:p>
            <a:r>
              <a:rPr lang="en-US" sz="2000" dirty="0" smtClean="0"/>
              <a:t>Woolway et al. (2016) Diel surface temperature range scales with lake size. </a:t>
            </a:r>
            <a:r>
              <a:rPr lang="en-US" sz="2000" dirty="0" err="1" smtClean="0"/>
              <a:t>PLoS</a:t>
            </a:r>
            <a:r>
              <a:rPr lang="en-US" sz="2000" dirty="0" smtClean="0"/>
              <a:t> ONE doi:10.1371/journal.pone.0152466. </a:t>
            </a:r>
          </a:p>
          <a:p>
            <a:r>
              <a:rPr lang="en-US" sz="2000" dirty="0" smtClean="0"/>
              <a:t>Woolway et al. (2015) Automated calculation of surface energy fluxes with high-frequency lake buoy data. Env. Model. &amp; </a:t>
            </a:r>
            <a:r>
              <a:rPr lang="en-US" sz="2000" dirty="0"/>
              <a:t>Soft. </a:t>
            </a:r>
            <a:r>
              <a:rPr lang="en-US" sz="2000" dirty="0" smtClean="0"/>
              <a:t>doi:10.1016/j.envsoft.2015.04.013</a:t>
            </a:r>
          </a:p>
          <a:p>
            <a:r>
              <a:rPr lang="en-US" sz="2000" dirty="0" err="1" smtClean="0"/>
              <a:t>HeatFluxAnalyzer</a:t>
            </a:r>
            <a:r>
              <a:rPr lang="en-US" sz="2000" dirty="0"/>
              <a:t> Web </a:t>
            </a:r>
            <a:r>
              <a:rPr lang="en-US" sz="2000" dirty="0">
                <a:hlinkClick r:id="rId2"/>
              </a:rPr>
              <a:t>http://heatfluxanalyzer.gleon.org</a:t>
            </a:r>
            <a:r>
              <a:rPr lang="en-US" sz="2000" dirty="0" smtClean="0">
                <a:hlinkClick r:id="rId2"/>
              </a:rPr>
              <a:t>/</a:t>
            </a:r>
            <a:r>
              <a:rPr lang="en-US" sz="2000" dirty="0" smtClean="0"/>
              <a:t> </a:t>
            </a:r>
          </a:p>
          <a:p>
            <a:r>
              <a:rPr lang="en-US" sz="2000" dirty="0" smtClean="0"/>
              <a:t>Woolway et al. (2014) A novel method for estimating the onset of thermal stratification in lakes from surface water measurements WRR doi:10.1002/2013WR014975.</a:t>
            </a:r>
          </a:p>
          <a:p>
            <a:r>
              <a:rPr lang="en-US" sz="2000" dirty="0" smtClean="0"/>
              <a:t>Read et al. (2011) Derivation of lake mixing and stratification indices from high-resolution lake buoy data. Env. Model. &amp; Soft. doi:10.1016/j.envsoft.2011.05.006.</a:t>
            </a:r>
          </a:p>
          <a:p>
            <a:endParaRPr lang="en-US" sz="2000" dirty="0" smtClean="0"/>
          </a:p>
          <a:p>
            <a:endParaRPr lang="en-US" sz="2000" dirty="0" smtClean="0"/>
          </a:p>
          <a:p>
            <a:endParaRPr lang="en-US" sz="2000" dirty="0"/>
          </a:p>
        </p:txBody>
      </p:sp>
    </p:spTree>
    <p:extLst>
      <p:ext uri="{BB962C8B-B14F-4D97-AF65-F5344CB8AC3E}">
        <p14:creationId xmlns:p14="http://schemas.microsoft.com/office/powerpoint/2010/main" val="830497940"/>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3217</TotalTime>
  <Words>774</Words>
  <Application>Microsoft Office PowerPoint</Application>
  <PresentationFormat>On-screen Show (4:3)</PresentationFormat>
  <Paragraphs>85</Paragraphs>
  <Slides>24</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Tahoma</vt:lpstr>
      <vt:lpstr>Default Design</vt:lpstr>
      <vt:lpstr>Review of King County’s Continuous Lake Temperature Monitoring Data</vt:lpstr>
      <vt:lpstr>Why care about  water temperature?</vt:lpstr>
      <vt:lpstr>Various Temperature Monitoring Methods</vt:lpstr>
      <vt:lpstr>PowerPoint Presentation</vt:lpstr>
      <vt:lpstr>PowerPoint Presentation</vt:lpstr>
      <vt:lpstr>PowerPoint Presentation</vt:lpstr>
      <vt:lpstr>PowerPoint Presentation</vt:lpstr>
      <vt:lpstr>Locations</vt:lpstr>
      <vt:lpstr>King County Hydrologic Information Center</vt:lpstr>
      <vt:lpstr>Lake Analyzer</vt:lpstr>
      <vt:lpstr>Year-to-year Comparisons</vt:lpstr>
      <vt:lpstr>Trends in Summer Maximum Temperatures</vt:lpstr>
      <vt:lpstr>Continuous temperature monitoring may be even more important in small lakes</vt:lpstr>
      <vt:lpstr>Diel temperature range appears to scale with lake area</vt:lpstr>
      <vt:lpstr>Waughop</vt:lpstr>
      <vt:lpstr>Compare Small vs Large Lake</vt:lpstr>
      <vt:lpstr>Lake Geneva</vt:lpstr>
      <vt:lpstr>Beaver-1</vt:lpstr>
      <vt:lpstr>Estimating the timing of the onset of stratification</vt:lpstr>
      <vt:lpstr>PowerPoint Presentation</vt:lpstr>
      <vt:lpstr>Estimated Heat Fluxes  Lake Washington – 2015</vt:lpstr>
      <vt:lpstr>A couple of conclusions…</vt:lpstr>
      <vt:lpstr>Questions?</vt:lpstr>
      <vt:lpstr>Some references</vt:lpstr>
    </vt:vector>
  </TitlesOfParts>
  <Company>King County Environmental Lab</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King County’s Remote Automated Marine Water Quality Program</dc:title>
  <dc:creator>krugerb</dc:creator>
  <cp:lastModifiedBy>Ventur, Tom</cp:lastModifiedBy>
  <cp:revision>188</cp:revision>
  <dcterms:created xsi:type="dcterms:W3CDTF">2009-10-06T18:37:11Z</dcterms:created>
  <dcterms:modified xsi:type="dcterms:W3CDTF">2016-11-09T15:07:00Z</dcterms:modified>
  <cp:contentStatus/>
</cp:coreProperties>
</file>